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86" r:id="rId2"/>
    <p:sldId id="401" r:id="rId3"/>
    <p:sldId id="404" r:id="rId4"/>
    <p:sldId id="418" r:id="rId5"/>
    <p:sldId id="420" r:id="rId6"/>
    <p:sldId id="416" r:id="rId7"/>
    <p:sldId id="403" r:id="rId8"/>
    <p:sldId id="445" r:id="rId9"/>
    <p:sldId id="407" r:id="rId10"/>
    <p:sldId id="408" r:id="rId11"/>
    <p:sldId id="423" r:id="rId12"/>
    <p:sldId id="362" r:id="rId13"/>
    <p:sldId id="410" r:id="rId14"/>
    <p:sldId id="379" r:id="rId15"/>
    <p:sldId id="3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2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1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6AA3D-3A8D-E24D-8E15-2B81A7E2BDF1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48F30-3363-8445-87AC-7D520EEBC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2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8F30-3363-8445-87AC-7D520EEBC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8F30-3363-8445-87AC-7D520EEBC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9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4F04-9263-6544-B932-3E8D032533CB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D56D-CA6F-8643-975C-4F4E874C27BC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8AC5-F9E0-FA43-B198-BF00A3FED24C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AF6A-ACDC-AB41-848E-5DEF2E1E364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0B93-E343-9640-874C-330E09C4A3EC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1F67-64AD-2E45-BCD6-C009D69BF907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855D-5B0A-704E-9832-AC91B80D97C8}" type="datetime1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4E11-6133-1341-AEEB-588FA732255B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5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EA31-20EE-014F-95D9-D113415334B8}" type="datetime1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AF12-941C-A242-8AFB-6910EA678058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0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F859-98CA-4F45-BF0F-9AF2A728E918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039B-1FB7-A245-B469-4F177734FA79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802B4-9BE2-994F-A2DE-E1E1946AD786}"/>
              </a:ext>
            </a:extLst>
          </p:cNvPr>
          <p:cNvSpPr/>
          <p:nvPr userDrawn="1"/>
        </p:nvSpPr>
        <p:spPr>
          <a:xfrm>
            <a:off x="0" y="0"/>
            <a:ext cx="12316016" cy="4748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C2F4-E5C5-7841-B9EE-7F757AA21356}"/>
              </a:ext>
            </a:extLst>
          </p:cNvPr>
          <p:cNvSpPr/>
          <p:nvPr userDrawn="1"/>
        </p:nvSpPr>
        <p:spPr>
          <a:xfrm>
            <a:off x="0" y="6383130"/>
            <a:ext cx="12316016" cy="4748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63573-AC92-A749-B4B6-0EDECC0D852A}"/>
              </a:ext>
            </a:extLst>
          </p:cNvPr>
          <p:cNvSpPr txBox="1"/>
          <p:nvPr userDrawn="1"/>
        </p:nvSpPr>
        <p:spPr>
          <a:xfrm>
            <a:off x="0" y="6433457"/>
            <a:ext cx="3623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Mackay/Hitchcock/Wang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818A6-2AE0-164C-A6AA-4AF0B8D815FD}"/>
              </a:ext>
            </a:extLst>
          </p:cNvPr>
          <p:cNvSpPr txBox="1"/>
          <p:nvPr userDrawn="1"/>
        </p:nvSpPr>
        <p:spPr>
          <a:xfrm>
            <a:off x="11279221" y="642051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of 15</a:t>
            </a:r>
          </a:p>
        </p:txBody>
      </p:sp>
    </p:spTree>
    <p:extLst>
      <p:ext uri="{BB962C8B-B14F-4D97-AF65-F5344CB8AC3E}">
        <p14:creationId xmlns:p14="http://schemas.microsoft.com/office/powerpoint/2010/main" val="209720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1.tiff"/><Relationship Id="rId7" Type="http://schemas.openxmlformats.org/officeDocument/2006/relationships/image" Target="../media/image34.emf"/><Relationship Id="rId12" Type="http://schemas.openxmlformats.org/officeDocument/2006/relationships/image" Target="../media/image3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0.emf"/><Relationship Id="rId3" Type="http://schemas.openxmlformats.org/officeDocument/2006/relationships/image" Target="../media/image51.tiff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6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e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57.emf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tif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8FC6E5-45BA-A34E-989B-77DF7DC90DE2}"/>
              </a:ext>
            </a:extLst>
          </p:cNvPr>
          <p:cNvSpPr txBox="1"/>
          <p:nvPr/>
        </p:nvSpPr>
        <p:spPr>
          <a:xfrm>
            <a:off x="8658834" y="5786342"/>
            <a:ext cx="21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Photo: Scott Mackay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F25594-A71E-D143-89AE-59473814B76F}"/>
              </a:ext>
            </a:extLst>
          </p:cNvPr>
          <p:cNvSpPr/>
          <p:nvPr/>
        </p:nvSpPr>
        <p:spPr>
          <a:xfrm>
            <a:off x="-75305" y="0"/>
            <a:ext cx="12360537" cy="11528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0DF341-AC06-B94E-A0BE-A5D98865F742}"/>
              </a:ext>
            </a:extLst>
          </p:cNvPr>
          <p:cNvSpPr txBox="1">
            <a:spLocks/>
          </p:cNvSpPr>
          <p:nvPr/>
        </p:nvSpPr>
        <p:spPr>
          <a:xfrm>
            <a:off x="1577157" y="124439"/>
            <a:ext cx="9034664" cy="904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TREES Workshop: </a:t>
            </a:r>
          </a:p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Theory, Research Questions, and Hands-on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6C7E3D-FBE8-9443-A329-85DE751CCD5D}"/>
              </a:ext>
            </a:extLst>
          </p:cNvPr>
          <p:cNvSpPr txBox="1"/>
          <p:nvPr/>
        </p:nvSpPr>
        <p:spPr>
          <a:xfrm>
            <a:off x="2205786" y="1339044"/>
            <a:ext cx="779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D. Scott Mackay, Mitchell Hitchcock and Diane R. Wang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University at Buffalo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Purdue University</a:t>
            </a:r>
          </a:p>
        </p:txBody>
      </p:sp>
      <p:pic>
        <p:nvPicPr>
          <p:cNvPr id="11" name="Picture 4" descr="trees_lostCreek.tif">
            <a:extLst>
              <a:ext uri="{FF2B5EF4-FFF2-40B4-BE49-F238E27FC236}">
                <a16:creationId xmlns:a16="http://schemas.microsoft.com/office/drawing/2014/main" id="{7D5FD753-CCBB-2444-8555-78D63EB81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r="39520"/>
          <a:stretch/>
        </p:blipFill>
        <p:spPr bwMode="auto">
          <a:xfrm>
            <a:off x="-150612" y="3045117"/>
            <a:ext cx="1369088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E4F71-189E-FD47-973B-185F0D436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32" t="3491" r="22980" b="53651"/>
          <a:stretch/>
        </p:blipFill>
        <p:spPr>
          <a:xfrm>
            <a:off x="9056895" y="3556562"/>
            <a:ext cx="3090303" cy="2744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D45C7-F9A3-B545-B6D6-A1C74FE0D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77" y="3038905"/>
            <a:ext cx="2158701" cy="327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BBDDB-80DF-4649-963E-1BD4B7F3B8D3}"/>
              </a:ext>
            </a:extLst>
          </p:cNvPr>
          <p:cNvSpPr txBox="1"/>
          <p:nvPr/>
        </p:nvSpPr>
        <p:spPr>
          <a:xfrm>
            <a:off x="3533167" y="4504782"/>
            <a:ext cx="5689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major processes in TREES</a:t>
            </a:r>
          </a:p>
          <a:p>
            <a:pPr marL="342900" indent="-342900">
              <a:buFontTx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Become comfortable with running TREES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data into TREES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TREES to address research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F243B-62F6-B14A-9A1A-60A96F00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ootVolume2.tiff">
            <a:extLst>
              <a:ext uri="{FF2B5EF4-FFF2-40B4-BE49-F238E27FC236}">
                <a16:creationId xmlns:a16="http://schemas.microsoft.com/office/drawing/2014/main" id="{3D65093F-BC6F-8B43-B0E4-FE92614BE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2031" r="4068" b="26711"/>
          <a:stretch/>
        </p:blipFill>
        <p:spPr>
          <a:xfrm>
            <a:off x="383029" y="528410"/>
            <a:ext cx="4168330" cy="4201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9936-9DC5-304B-89A7-9C80352FAB6B}"/>
              </a:ext>
            </a:extLst>
          </p:cNvPr>
          <p:cNvSpPr txBox="1"/>
          <p:nvPr/>
        </p:nvSpPr>
        <p:spPr>
          <a:xfrm>
            <a:off x="3809557" y="-66166"/>
            <a:ext cx="458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4. Vegetative growth: Roots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01F80-D31A-CC48-8F3E-18B21106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34" y="6001035"/>
            <a:ext cx="31213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2020, New Phytologist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86054-4755-114B-A005-8EEA91A0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3" y="5109396"/>
            <a:ext cx="4296463" cy="104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98556-708A-2F44-98C2-495C91A26CB2}"/>
              </a:ext>
            </a:extLst>
          </p:cNvPr>
          <p:cNvSpPr/>
          <p:nvPr/>
        </p:nvSpPr>
        <p:spPr>
          <a:xfrm>
            <a:off x="6622650" y="640423"/>
            <a:ext cx="353606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#_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of_shoot_modules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1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1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  0.48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    0.2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#_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of_root_modules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4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0.2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      0.008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0.2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0.016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0.3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0.024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0.3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4967-8DC4-C544-894B-3FB5134B8C6B}"/>
              </a:ext>
            </a:extLst>
          </p:cNvPr>
          <p:cNvSpPr txBox="1"/>
          <p:nvPr/>
        </p:nvSpPr>
        <p:spPr>
          <a:xfrm>
            <a:off x="6622651" y="5136611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Axial length = 0.096 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Lateral length = 0.096 x 1.0 = 0.096 m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1B0426F-D554-014F-A40A-F4FE5722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4060" y="6438111"/>
            <a:ext cx="493523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8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ootVolume2.tiff">
            <a:extLst>
              <a:ext uri="{FF2B5EF4-FFF2-40B4-BE49-F238E27FC236}">
                <a16:creationId xmlns:a16="http://schemas.microsoft.com/office/drawing/2014/main" id="{3D65093F-BC6F-8B43-B0E4-FE92614B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2031" r="4068" b="26711"/>
          <a:stretch/>
        </p:blipFill>
        <p:spPr>
          <a:xfrm>
            <a:off x="350756" y="582275"/>
            <a:ext cx="4168330" cy="420110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7F8DACB-4BD2-8F4A-BE66-2F74A70D5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7916" y="655458"/>
          <a:ext cx="281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1" name="Equation" r:id="rId4" imgW="1409700" imgH="457200" progId="Equation.DSMT4">
                  <p:embed/>
                </p:oleObj>
              </mc:Choice>
              <mc:Fallback>
                <p:oleObj name="Equation" r:id="rId4" imgW="1409700" imgH="457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7F8DACB-4BD2-8F4A-BE66-2F74A70D5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7916" y="655458"/>
                        <a:ext cx="2819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3F4B218-AF27-9043-B173-B078E1AE9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3246" y="3188078"/>
          <a:ext cx="139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2" name="Equation" r:id="rId6" imgW="698500" imgH="457200" progId="Equation.DSMT4">
                  <p:embed/>
                </p:oleObj>
              </mc:Choice>
              <mc:Fallback>
                <p:oleObj name="Equation" r:id="rId6" imgW="698500" imgH="457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3F4B218-AF27-9043-B173-B078E1AE9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3246" y="3188078"/>
                        <a:ext cx="1397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0A01826-CBF1-774B-BD4B-50BDC378D1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5636" y="2874305"/>
          <a:ext cx="2286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3" name="Equation" r:id="rId8" imgW="1143000" imgH="558800" progId="Equation.DSMT4">
                  <p:embed/>
                </p:oleObj>
              </mc:Choice>
              <mc:Fallback>
                <p:oleObj name="Equation" r:id="rId8" imgW="1143000" imgH="558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0A01826-CBF1-774B-BD4B-50BDC378D1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35636" y="2874305"/>
                        <a:ext cx="2286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7D4DEC1-4F4E-3641-875E-8086F7ACE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6060" y="4275377"/>
          <a:ext cx="1854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4" name="Equation" r:id="rId10" imgW="927100" imgH="254000" progId="Equation.DSMT4">
                  <p:embed/>
                </p:oleObj>
              </mc:Choice>
              <mc:Fallback>
                <p:oleObj name="Equation" r:id="rId10" imgW="927100" imgH="2540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7D4DEC1-4F4E-3641-875E-8086F7ACE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96060" y="4275377"/>
                        <a:ext cx="1854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F01F80-D31A-CC48-8F3E-18B21106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34" y="6001035"/>
            <a:ext cx="31213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2020, New Phytologist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1A8860-C90A-794C-A966-41301F363B67}"/>
              </a:ext>
            </a:extLst>
          </p:cNvPr>
          <p:cNvSpPr/>
          <p:nvPr/>
        </p:nvSpPr>
        <p:spPr>
          <a:xfrm>
            <a:off x="339322" y="4789589"/>
            <a:ext cx="8359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79200.0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Cbelowground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kg ha-1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0.00024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Croot_frac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dim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1454.0 SRL1, m gC-1 at root diameter of 250 um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0.000125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minRootDiam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 diameter of thickest root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maxRootDiam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 diameter of thickest root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minRootLifespan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years,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0BFF23-4C0E-E04E-8B4C-BCA9A5245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9148" y="1584159"/>
            <a:ext cx="4549140" cy="1158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D50F7-CD20-CE46-BB57-FE5AF6D4CBC8}"/>
              </a:ext>
            </a:extLst>
          </p:cNvPr>
          <p:cNvSpPr txBox="1"/>
          <p:nvPr/>
        </p:nvSpPr>
        <p:spPr>
          <a:xfrm>
            <a:off x="3809557" y="-66166"/>
            <a:ext cx="458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4. Vegetative growth: Roots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DD24D5F-C528-3942-B232-CD6C8B3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8405" y="6438111"/>
            <a:ext cx="5591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4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2BFB5-453D-2E44-97C3-FF34D0CC1F9E}"/>
                  </a:ext>
                </a:extLst>
              </p:cNvPr>
              <p:cNvSpPr txBox="1"/>
              <p:nvPr/>
            </p:nvSpPr>
            <p:spPr>
              <a:xfrm>
                <a:off x="3630783" y="1155866"/>
                <a:ext cx="2602444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𝐿𝑉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2BFB5-453D-2E44-97C3-FF34D0CC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83" y="1155866"/>
                <a:ext cx="2602444" cy="777200"/>
              </a:xfrm>
              <a:prstGeom prst="rect">
                <a:avLst/>
              </a:prstGeom>
              <a:blipFill>
                <a:blip r:embed="rId2"/>
                <a:stretch>
                  <a:fillRect l="-2427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56C20-9989-2143-B05F-5A77D42649D9}"/>
                  </a:ext>
                </a:extLst>
              </p:cNvPr>
              <p:cNvSpPr txBox="1"/>
              <p:nvPr/>
            </p:nvSpPr>
            <p:spPr>
              <a:xfrm>
                <a:off x="3630783" y="2077946"/>
                <a:ext cx="2960234" cy="919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𝑑𝑜𝑤𝑛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56C20-9989-2143-B05F-5A77D4264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83" y="2077946"/>
                <a:ext cx="2960234" cy="919867"/>
              </a:xfrm>
              <a:prstGeom prst="rect">
                <a:avLst/>
              </a:prstGeom>
              <a:blipFill>
                <a:blip r:embed="rId3"/>
                <a:stretch>
                  <a:fillRect l="-20601" t="-163514" r="-2146" b="-2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463403-2E1E-A048-BB4E-4F50605AC763}"/>
              </a:ext>
            </a:extLst>
          </p:cNvPr>
          <p:cNvSpPr txBox="1"/>
          <p:nvPr/>
        </p:nvSpPr>
        <p:spPr>
          <a:xfrm>
            <a:off x="3848749" y="-61225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5. Soil-Xylem hydraulics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CBB3-470B-674B-B3E4-CE36BA67450F}"/>
                  </a:ext>
                </a:extLst>
              </p:cNvPr>
              <p:cNvSpPr txBox="1"/>
              <p:nvPr/>
            </p:nvSpPr>
            <p:spPr>
              <a:xfrm>
                <a:off x="3625445" y="3129300"/>
                <a:ext cx="2787751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CBB3-470B-674B-B3E4-CE36BA67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445" y="3129300"/>
                <a:ext cx="2787751" cy="403187"/>
              </a:xfrm>
              <a:prstGeom prst="rect">
                <a:avLst/>
              </a:prstGeom>
              <a:blipFill>
                <a:blip r:embed="rId4"/>
                <a:stretch>
                  <a:fillRect l="-2273" t="-118750" b="-1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B5620-8D45-114E-A57B-2B511FF1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783" y="568575"/>
            <a:ext cx="3209909" cy="480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CEFE1A-712E-9A43-9194-9A3AF213D5AD}"/>
              </a:ext>
            </a:extLst>
          </p:cNvPr>
          <p:cNvSpPr/>
          <p:nvPr/>
        </p:nvSpPr>
        <p:spPr>
          <a:xfrm>
            <a:off x="7214794" y="7620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0.15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Gsref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0.54 m (proportion of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Gsref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F80836-CC86-8542-802A-DDC8EC91E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15" y="541193"/>
            <a:ext cx="3555090" cy="5385434"/>
          </a:xfrm>
          <a:prstGeom prst="rect">
            <a:avLst/>
          </a:prstGeom>
        </p:spPr>
      </p:pic>
      <p:pic>
        <p:nvPicPr>
          <p:cNvPr id="14" name="Picture 13" descr="vulnerabilityCurves.tiff">
            <a:extLst>
              <a:ext uri="{FF2B5EF4-FFF2-40B4-BE49-F238E27FC236}">
                <a16:creationId xmlns:a16="http://schemas.microsoft.com/office/drawing/2014/main" id="{9194F4D3-9A88-B64F-98DD-EC53FA147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775" y="3765156"/>
            <a:ext cx="3086209" cy="25242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13E139-BA60-9542-B0B9-8AD833F803A9}"/>
              </a:ext>
            </a:extLst>
          </p:cNvPr>
          <p:cNvSpPr/>
          <p:nvPr/>
        </p:nvSpPr>
        <p:spPr>
          <a:xfrm>
            <a:off x="7214793" y="2387197"/>
            <a:ext cx="45720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-0.3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pd_at_sat_kl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-0.5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midday_at_sat_kl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2.5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e_at_saturated_kl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ax_Shoot-b_value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ax_Shoot-c_value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lat_Shoot-b_value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lat_Shoot-c_value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ax_Root-b_value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ax_Root-c_value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lat_Root-b_value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lat_Root-c_value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F5995E9A-1654-E748-8586-397843ED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0678" y="6438111"/>
            <a:ext cx="526905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E9936-9DC5-304B-89A7-9C80352FAB6B}"/>
              </a:ext>
            </a:extLst>
          </p:cNvPr>
          <p:cNvSpPr txBox="1"/>
          <p:nvPr/>
        </p:nvSpPr>
        <p:spPr>
          <a:xfrm>
            <a:off x="4902328" y="-54272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6. Soil Physics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2A61C-F36C-C14D-A84B-BCC4E2EB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49" y="964541"/>
            <a:ext cx="4292600" cy="726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838B-33EE-354D-8A82-786CB9CF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49" y="2158333"/>
            <a:ext cx="2212340" cy="462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EAA30C-9D02-4C44-A2EB-792D3ACC7116}"/>
              </a:ext>
            </a:extLst>
          </p:cNvPr>
          <p:cNvSpPr/>
          <p:nvPr/>
        </p:nvSpPr>
        <p:spPr>
          <a:xfrm>
            <a:off x="8629973" y="2474740"/>
            <a:ext cx="2844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0.4 porosity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silt_fraction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clay_fraction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65DE1-6417-BF48-A58A-D1B216AE854C}"/>
              </a:ext>
            </a:extLst>
          </p:cNvPr>
          <p:cNvSpPr txBox="1"/>
          <p:nvPr/>
        </p:nvSpPr>
        <p:spPr>
          <a:xfrm>
            <a:off x="7028145" y="3782262"/>
            <a:ext cx="4110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Drainage: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Explicit Richards Equation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Film flow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macropores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1FCFD-51FE-D047-8AA0-C63EC94F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37" y="595019"/>
            <a:ext cx="5676865" cy="44343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2723C0-9947-5544-92CC-40D1D3429249}"/>
              </a:ext>
            </a:extLst>
          </p:cNvPr>
          <p:cNvSpPr/>
          <p:nvPr/>
        </p:nvSpPr>
        <p:spPr>
          <a:xfrm>
            <a:off x="3700451" y="2279513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54EB8-59EE-2543-99E6-2DC344B26396}"/>
              </a:ext>
            </a:extLst>
          </p:cNvPr>
          <p:cNvSpPr/>
          <p:nvPr/>
        </p:nvSpPr>
        <p:spPr>
          <a:xfrm>
            <a:off x="464033" y="5496724"/>
            <a:ext cx="7195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0.085  GMP_(mm)_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geometric_mean_particle_diameter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18.0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GSD_geometric_standard_deviation_of_particle_size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BB110EE-EE24-BD41-B59C-FF762BA7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9162" y="6438111"/>
            <a:ext cx="548421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7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hizo-3d-v2.tiff">
            <a:extLst>
              <a:ext uri="{FF2B5EF4-FFF2-40B4-BE49-F238E27FC236}">
                <a16:creationId xmlns:a16="http://schemas.microsoft.com/office/drawing/2014/main" id="{564B868A-5292-9140-B70C-903202C1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3" y="1839241"/>
            <a:ext cx="3289362" cy="419249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B6E1BE-2CEF-D048-9B2C-12CC81C63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4434" y="749313"/>
          <a:ext cx="7848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7" name="Equation" r:id="rId4" imgW="3924300" imgH="508000" progId="Equation.DSMT4">
                  <p:embed/>
                </p:oleObj>
              </mc:Choice>
              <mc:Fallback>
                <p:oleObj name="Equation" r:id="rId4" imgW="3924300" imgH="508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B6E1BE-2CEF-D048-9B2C-12CC81C63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4434" y="749313"/>
                        <a:ext cx="7848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4F7A575-3A7C-7D4E-80F6-E60C81D16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4260237"/>
          <a:ext cx="514350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8" name="Equation" r:id="rId6" imgW="2857500" imgH="495300" progId="Equation.DSMT4">
                  <p:embed/>
                </p:oleObj>
              </mc:Choice>
              <mc:Fallback>
                <p:oleObj name="Equation" r:id="rId6" imgW="2857500" imgH="4953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4F7A575-3A7C-7D4E-80F6-E60C81D16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1739" y="4260237"/>
                        <a:ext cx="514350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C0AC48-0B95-5B43-A575-E31C572832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5196353"/>
          <a:ext cx="443484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9" name="Equation" r:id="rId8" imgW="2463800" imgH="495300" progId="Equation.DSMT4">
                  <p:embed/>
                </p:oleObj>
              </mc:Choice>
              <mc:Fallback>
                <p:oleObj name="Equation" r:id="rId8" imgW="2463800" imgH="4953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C0AC48-0B95-5B43-A575-E31C57283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51739" y="5196353"/>
                        <a:ext cx="443484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65DE1C-27B3-E447-9DBA-A1DCD009F8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2308" y="2071796"/>
          <a:ext cx="413766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0" name="Equation" r:id="rId10" imgW="2298700" imgH="495300" progId="Equation.DSMT4">
                  <p:embed/>
                </p:oleObj>
              </mc:Choice>
              <mc:Fallback>
                <p:oleObj name="Equation" r:id="rId10" imgW="2298700" imgH="4953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365DE1C-27B3-E447-9DBA-A1DCD009F8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52308" y="2071796"/>
                        <a:ext cx="413766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539EF7F-6C2E-4D4C-9B32-84FB56DE5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2963336"/>
          <a:ext cx="441198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1" name="Equation" r:id="rId12" imgW="2451100" imgH="495300" progId="Equation.DSMT4">
                  <p:embed/>
                </p:oleObj>
              </mc:Choice>
              <mc:Fallback>
                <p:oleObj name="Equation" r:id="rId12" imgW="2451100" imgH="4953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539EF7F-6C2E-4D4C-9B32-84FB56DE55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1739" y="2963336"/>
                        <a:ext cx="441198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0BBA8B-916F-3648-9A35-272CF839C303}"/>
              </a:ext>
            </a:extLst>
          </p:cNvPr>
          <p:cNvSpPr txBox="1"/>
          <p:nvPr/>
        </p:nvSpPr>
        <p:spPr>
          <a:xfrm>
            <a:off x="3901996" y="-94657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7. Nitrogen dynamics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399C359-2CF4-FB44-9991-08250AAE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9920" y="6438111"/>
            <a:ext cx="537663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4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72574F8-977F-BC4E-A11A-A4EC28819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545" y="11651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78A368-CE8D-7C4E-9858-59E64753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116" y="277624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7154CD6-2E6C-BC4B-BB5D-3B5B9D9D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430" y="34185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B00C6C7-081A-474A-B269-C8D483A3B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116" y="40607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BA08812-ABBB-3448-9E9A-B4DDC1C9BA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5276"/>
              </p:ext>
            </p:extLst>
          </p:nvPr>
        </p:nvGraphicFramePr>
        <p:xfrm>
          <a:off x="384689" y="651069"/>
          <a:ext cx="5010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7" r:id="rId3" imgW="3340100" imgH="520700" progId="Equation.DSMT4">
                  <p:embed/>
                </p:oleObj>
              </mc:Choice>
              <mc:Fallback>
                <p:oleObj r:id="rId3" imgW="3340100" imgH="5207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BA08812-ABBB-3448-9E9A-B4DDC1C9B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89" y="651069"/>
                        <a:ext cx="50101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>
            <a:extLst>
              <a:ext uri="{FF2B5EF4-FFF2-40B4-BE49-F238E27FC236}">
                <a16:creationId xmlns:a16="http://schemas.microsoft.com/office/drawing/2014/main" id="{E814F5F5-0896-CD43-A0B4-AB54FB00F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116" y="47030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1856BF7-CB53-BF4A-ACE9-888044979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66733"/>
              </p:ext>
            </p:extLst>
          </p:nvPr>
        </p:nvGraphicFramePr>
        <p:xfrm>
          <a:off x="384689" y="1471589"/>
          <a:ext cx="3200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8" r:id="rId5" imgW="2133600" imgH="520700" progId="Equation.DSMT4">
                  <p:embed/>
                </p:oleObj>
              </mc:Choice>
              <mc:Fallback>
                <p:oleObj r:id="rId5" imgW="2133600" imgH="5207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1856BF7-CB53-BF4A-ACE9-888044979C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89" y="1471589"/>
                        <a:ext cx="320040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7">
            <a:extLst>
              <a:ext uri="{FF2B5EF4-FFF2-40B4-BE49-F238E27FC236}">
                <a16:creationId xmlns:a16="http://schemas.microsoft.com/office/drawing/2014/main" id="{7F8A83BC-7019-E143-9A87-DF0F6313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430" y="53452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1E0CBA-2DBF-0C4B-9132-77E7DCAAB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120290"/>
              </p:ext>
            </p:extLst>
          </p:nvPr>
        </p:nvGraphicFramePr>
        <p:xfrm>
          <a:off x="384689" y="2288640"/>
          <a:ext cx="22669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9" r:id="rId7" imgW="1511300" imgH="520700" progId="Equation.DSMT4">
                  <p:embed/>
                </p:oleObj>
              </mc:Choice>
              <mc:Fallback>
                <p:oleObj r:id="rId7" imgW="1511300" imgH="5207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561E0CBA-2DBF-0C4B-9132-77E7DCAAB4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89" y="2288640"/>
                        <a:ext cx="22669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9">
            <a:extLst>
              <a:ext uri="{FF2B5EF4-FFF2-40B4-BE49-F238E27FC236}">
                <a16:creationId xmlns:a16="http://schemas.microsoft.com/office/drawing/2014/main" id="{611B511A-517D-4349-8AB0-0D20119A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31" y="53470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50097FC-4AC8-5B48-BD3F-197DEA8BF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271121"/>
              </p:ext>
            </p:extLst>
          </p:nvPr>
        </p:nvGraphicFramePr>
        <p:xfrm>
          <a:off x="384689" y="3347283"/>
          <a:ext cx="61912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0" r:id="rId9" imgW="4127500" imgH="584200" progId="Equation.DSMT4">
                  <p:embed/>
                </p:oleObj>
              </mc:Choice>
              <mc:Fallback>
                <p:oleObj r:id="rId9" imgW="4127500" imgH="584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50097FC-4AC8-5B48-BD3F-197DEA8BF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89" y="3347283"/>
                        <a:ext cx="619125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63B2B-B9C7-5D46-89CC-75B82CC6CA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289" y="4377975"/>
                <a:ext cx="4353115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63B2B-B9C7-5D46-89CC-75B82CC6C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9" y="4377975"/>
                <a:ext cx="4353115" cy="642355"/>
              </a:xfrm>
              <a:prstGeom prst="rect">
                <a:avLst/>
              </a:prstGeom>
              <a:blipFill>
                <a:blip r:embed="rId11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887F9CA-6C04-F64E-B24C-55093D923312}"/>
              </a:ext>
            </a:extLst>
          </p:cNvPr>
          <p:cNvSpPr/>
          <p:nvPr/>
        </p:nvSpPr>
        <p:spPr>
          <a:xfrm>
            <a:off x="8292577" y="682979"/>
            <a:ext cx="3514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</a:rPr>
              <a:t>0.0085   </a:t>
            </a:r>
            <a:r>
              <a:rPr lang="en-US" sz="1600" dirty="0" err="1">
                <a:latin typeface="Menlo" panose="020B0609030804020204" pitchFamily="49" charset="0"/>
              </a:rPr>
              <a:t>kd</a:t>
            </a:r>
            <a:r>
              <a:rPr lang="en-US" sz="1600" dirty="0">
                <a:latin typeface="Menlo" panose="020B0609030804020204" pitchFamily="49" charset="0"/>
              </a:rPr>
              <a:t>, d-1</a:t>
            </a:r>
          </a:p>
          <a:p>
            <a:r>
              <a:rPr lang="en-US" sz="1600" dirty="0">
                <a:latin typeface="Menlo" panose="020B0609030804020204" pitchFamily="49" charset="0"/>
              </a:rPr>
              <a:t>0.6      </a:t>
            </a:r>
            <a:r>
              <a:rPr lang="en-US" sz="1600" dirty="0" err="1">
                <a:latin typeface="Menlo" panose="020B0609030804020204" pitchFamily="49" charset="0"/>
              </a:rPr>
              <a:t>kn</a:t>
            </a:r>
            <a:r>
              <a:rPr lang="en-US" sz="1600" dirty="0">
                <a:latin typeface="Menlo" panose="020B0609030804020204" pitchFamily="49" charset="0"/>
              </a:rPr>
              <a:t>, m3 d-1 gC-1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     kea, m3 d-1 gC-1 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0.6    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m3 d-1 gC-1 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0.000065 kl, m3 d-1 gC-1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0.0000025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kh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m3 d-1 gC-1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D92CDB-4DE0-C94D-9327-939D4C5B14E0}"/>
              </a:ext>
            </a:extLst>
          </p:cNvPr>
          <p:cNvSpPr txBox="1"/>
          <p:nvPr/>
        </p:nvSpPr>
        <p:spPr>
          <a:xfrm>
            <a:off x="3901996" y="-94657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7. Nitrogen dynamics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EA4C21CF-B173-3C43-A009-624E84F9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0678" y="6438111"/>
            <a:ext cx="526905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1B6AF4B-2BDE-1E40-B990-5360C3022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836884"/>
              </p:ext>
            </p:extLst>
          </p:nvPr>
        </p:nvGraphicFramePr>
        <p:xfrm>
          <a:off x="7953232" y="2404014"/>
          <a:ext cx="4160520" cy="325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1" r:id="rId12" imgW="3200400" imgH="2501900" progId="Equation.DSMT4">
                  <p:embed/>
                </p:oleObj>
              </mc:Choice>
              <mc:Fallback>
                <p:oleObj r:id="rId12" imgW="3200400" imgH="25019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FEE423-D344-944B-B169-248B61625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232" y="2404014"/>
                        <a:ext cx="4160520" cy="32524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A51FA1A-2507-ED42-92EE-2C336855C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834340"/>
              </p:ext>
            </p:extLst>
          </p:nvPr>
        </p:nvGraphicFramePr>
        <p:xfrm>
          <a:off x="384689" y="5275512"/>
          <a:ext cx="7875270" cy="79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2" r:id="rId14" imgW="6057900" imgH="609600" progId="Equation.DSMT4">
                  <p:embed/>
                </p:oleObj>
              </mc:Choice>
              <mc:Fallback>
                <p:oleObj r:id="rId14" imgW="6057900" imgH="609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029489B-E213-B242-95E7-900994A14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89" y="5275512"/>
                        <a:ext cx="7875270" cy="792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BDC4EFC-9444-EC42-8705-147074400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137" y="1597445"/>
            <a:ext cx="14510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(Humus)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CD09F6-C962-814B-85E6-4AAC68523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734" y="797044"/>
            <a:ext cx="10743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(Litter)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587C8-8032-2B41-A317-F6FAFA681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210" y="2404014"/>
            <a:ext cx="19143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(Amino acid)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16466-2D39-BE4A-AEB9-2121089B0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710" y="5002762"/>
            <a:ext cx="15877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(Glucose)</a:t>
            </a:r>
          </a:p>
        </p:txBody>
      </p:sp>
    </p:spTree>
    <p:extLst>
      <p:ext uri="{BB962C8B-B14F-4D97-AF65-F5344CB8AC3E}">
        <p14:creationId xmlns:p14="http://schemas.microsoft.com/office/powerpoint/2010/main" val="134242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rees_lostCreek.tif">
            <a:extLst>
              <a:ext uri="{FF2B5EF4-FFF2-40B4-BE49-F238E27FC236}">
                <a16:creationId xmlns:a16="http://schemas.microsoft.com/office/drawing/2014/main" id="{CA6526D7-40BD-8B43-8FB1-10ED7FC1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7" r="39520"/>
          <a:stretch/>
        </p:blipFill>
        <p:spPr bwMode="auto">
          <a:xfrm>
            <a:off x="66292" y="670030"/>
            <a:ext cx="2001716" cy="538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50606-9301-F345-B88A-5B49C1EDB653}"/>
              </a:ext>
            </a:extLst>
          </p:cNvPr>
          <p:cNvSpPr txBox="1"/>
          <p:nvPr/>
        </p:nvSpPr>
        <p:spPr>
          <a:xfrm>
            <a:off x="3562881" y="-43544"/>
            <a:ext cx="5144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Major Processes in TREES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Shape 226">
            <a:extLst>
              <a:ext uri="{FF2B5EF4-FFF2-40B4-BE49-F238E27FC236}">
                <a16:creationId xmlns:a16="http://schemas.microsoft.com/office/drawing/2014/main" id="{ECAAC4C3-7232-F148-B1F8-2B8B8BB5DDB2}"/>
              </a:ext>
            </a:extLst>
          </p:cNvPr>
          <p:cNvSpPr/>
          <p:nvPr/>
        </p:nvSpPr>
        <p:spPr>
          <a:xfrm>
            <a:off x="6135348" y="910793"/>
            <a:ext cx="5590572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1. Leaf/Canopy – energy relations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2. Leaf/Canopy boundary conductance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3. Photosynthesis (C3 and C4)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4. Vegetative growth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5. Soil-xylem hydraulics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6. Vadose zone soil physics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7. Nitrogen dynamics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A39F7-36C4-314F-B64D-72B67029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33" y="670029"/>
            <a:ext cx="3555090" cy="538543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67F03B1-5316-7145-B6D2-39037F95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3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24D056-B5A2-7D45-BAD2-D19EA76B1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06060"/>
              </p:ext>
            </p:extLst>
          </p:nvPr>
        </p:nvGraphicFramePr>
        <p:xfrm>
          <a:off x="7683586" y="1655124"/>
          <a:ext cx="1123696" cy="79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4" r:id="rId3" imgW="14046200" imgH="9944100" progId="Equation.3">
                  <p:embed/>
                </p:oleObj>
              </mc:Choice>
              <mc:Fallback>
                <p:oleObj r:id="rId3" imgW="14046200" imgH="9944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86" y="1655124"/>
                        <a:ext cx="1123696" cy="795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A99E9E0-DD85-1143-8C3C-9DBCAC2C1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959797"/>
              </p:ext>
            </p:extLst>
          </p:nvPr>
        </p:nvGraphicFramePr>
        <p:xfrm>
          <a:off x="7066393" y="763134"/>
          <a:ext cx="1474216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" r:id="rId5" imgW="18427700" imgH="5270500" progId="Equation.3">
                  <p:embed/>
                </p:oleObj>
              </mc:Choice>
              <mc:Fallback>
                <p:oleObj r:id="rId5" imgW="18427700" imgH="527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393" y="763134"/>
                        <a:ext cx="1474216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C8CA54-4AC1-4949-987F-231505D54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107417"/>
              </p:ext>
            </p:extLst>
          </p:nvPr>
        </p:nvGraphicFramePr>
        <p:xfrm>
          <a:off x="5775282" y="3538466"/>
          <a:ext cx="4728464" cy="842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6" r:id="rId7" imgW="59105800" imgH="10528300" progId="Equation.3">
                  <p:embed/>
                </p:oleObj>
              </mc:Choice>
              <mc:Fallback>
                <p:oleObj r:id="rId7" imgW="59105800" imgH="10528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282" y="3538466"/>
                        <a:ext cx="4728464" cy="8422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B272F82-195B-9B41-AFC3-03DAE9600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556952"/>
              </p:ext>
            </p:extLst>
          </p:nvPr>
        </p:nvGraphicFramePr>
        <p:xfrm>
          <a:off x="7250006" y="4618918"/>
          <a:ext cx="1779016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7" r:id="rId9" imgW="22237700" imgH="5270500" progId="Equation.3">
                  <p:embed/>
                </p:oleObj>
              </mc:Choice>
              <mc:Fallback>
                <p:oleObj r:id="rId9" imgW="22237700" imgH="5270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0006" y="4618918"/>
                        <a:ext cx="1779016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8EDAB63-03D2-ED44-985F-28F9E551D7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69580"/>
              </p:ext>
            </p:extLst>
          </p:nvPr>
        </p:nvGraphicFramePr>
        <p:xfrm>
          <a:off x="5725721" y="5198095"/>
          <a:ext cx="1685544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8" r:id="rId11" imgW="21069300" imgH="5270500" progId="Equation.3">
                  <p:embed/>
                </p:oleObj>
              </mc:Choice>
              <mc:Fallback>
                <p:oleObj r:id="rId11" imgW="21069300" imgH="52705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21" y="5198095"/>
                        <a:ext cx="1685544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3">
            <a:extLst>
              <a:ext uri="{FF2B5EF4-FFF2-40B4-BE49-F238E27FC236}">
                <a16:creationId xmlns:a16="http://schemas.microsoft.com/office/drawing/2014/main" id="{E025DF73-8E17-DB40-BEF6-76040624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56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94AA4F-935B-E448-AE27-ED3FA9E6C5A3}"/>
              </a:ext>
            </a:extLst>
          </p:cNvPr>
          <p:cNvCxnSpPr>
            <a:cxnSpLocks/>
          </p:cNvCxnSpPr>
          <p:nvPr/>
        </p:nvCxnSpPr>
        <p:spPr>
          <a:xfrm flipV="1">
            <a:off x="7856940" y="1184775"/>
            <a:ext cx="0" cy="68238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E8542-383B-EF4F-BDCD-087DF2CD812A}"/>
              </a:ext>
            </a:extLst>
          </p:cNvPr>
          <p:cNvSpPr/>
          <p:nvPr/>
        </p:nvSpPr>
        <p:spPr>
          <a:xfrm>
            <a:off x="2074934" y="5010437"/>
            <a:ext cx="355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41.367      latitude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-105.238    longitude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E4A2BDE-397F-424C-B15A-F58E5C4551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6055" y="728239"/>
            <a:ext cx="4348480" cy="30683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C6BF1A-2F05-EB4B-B3D6-1A6899764F21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B453FFE2-4DA1-DE4F-8654-9327FCA1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5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E025DF73-8E17-DB40-BEF6-76040624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56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E0748-94CC-7844-B9D1-B1825104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6" y="639673"/>
            <a:ext cx="4663440" cy="3943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2BE20-3042-9F4E-83BE-117AA9EA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06" y="753340"/>
            <a:ext cx="4251960" cy="34061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4D3E11-05BF-6545-B508-D40FE30E0402}"/>
              </a:ext>
            </a:extLst>
          </p:cNvPr>
          <p:cNvSpPr/>
          <p:nvPr/>
        </p:nvSpPr>
        <p:spPr>
          <a:xfrm>
            <a:off x="5372138" y="5399824"/>
            <a:ext cx="508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1.0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l_angle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spherical, may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34314-4414-D142-9526-603605222F1D}"/>
                  </a:ext>
                </a:extLst>
              </p:cNvPr>
              <p:cNvSpPr txBox="1"/>
              <p:nvPr/>
            </p:nvSpPr>
            <p:spPr>
              <a:xfrm>
                <a:off x="6285306" y="4490116"/>
                <a:ext cx="3887474" cy="598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+1.774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+1.182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−0.733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34314-4414-D142-9526-603605222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306" y="4490116"/>
                <a:ext cx="3887474" cy="598947"/>
              </a:xfrm>
              <a:prstGeom prst="rect">
                <a:avLst/>
              </a:prstGeom>
              <a:blipFill>
                <a:blip r:embed="rId4"/>
                <a:stretch>
                  <a:fillRect l="-649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900927-0074-8547-BBF9-967102723E97}"/>
              </a:ext>
            </a:extLst>
          </p:cNvPr>
          <p:cNvCxnSpPr>
            <a:cxnSpLocks/>
          </p:cNvCxnSpPr>
          <p:nvPr/>
        </p:nvCxnSpPr>
        <p:spPr>
          <a:xfrm flipV="1">
            <a:off x="6987251" y="5072417"/>
            <a:ext cx="545664" cy="2635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1B20A-F374-3D48-8F85-619ED7512200}"/>
                  </a:ext>
                </a:extLst>
              </p:cNvPr>
              <p:cNvSpPr txBox="1"/>
              <p:nvPr/>
            </p:nvSpPr>
            <p:spPr>
              <a:xfrm>
                <a:off x="2197111" y="5072417"/>
                <a:ext cx="2960298" cy="829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1B20A-F374-3D48-8F85-619ED7512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11" y="5072417"/>
                <a:ext cx="2960298" cy="829651"/>
              </a:xfrm>
              <a:prstGeom prst="rect">
                <a:avLst/>
              </a:prstGeom>
              <a:blipFill>
                <a:blip r:embed="rId5"/>
                <a:stretch>
                  <a:fillRect l="-170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49D50A-B798-E84F-85D0-E4904D9415AA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FE12DEA1-382C-AC4E-9312-6075C97B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7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485B77-8E05-7542-AF26-02939311242E}"/>
                  </a:ext>
                </a:extLst>
              </p:cNvPr>
              <p:cNvSpPr txBox="1"/>
              <p:nvPr/>
            </p:nvSpPr>
            <p:spPr>
              <a:xfrm>
                <a:off x="2120760" y="916213"/>
                <a:ext cx="2732863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485B77-8E05-7542-AF26-02939311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60" y="916213"/>
                <a:ext cx="2732863" cy="714363"/>
              </a:xfrm>
              <a:prstGeom prst="rect">
                <a:avLst/>
              </a:prstGeom>
              <a:blipFill>
                <a:blip r:embed="rId3"/>
                <a:stretch>
                  <a:fillRect l="-2315" t="-175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66B05-FCA8-6F42-BD4B-52BE2F84E852}"/>
                  </a:ext>
                </a:extLst>
              </p:cNvPr>
              <p:cNvSpPr txBox="1"/>
              <p:nvPr/>
            </p:nvSpPr>
            <p:spPr>
              <a:xfrm>
                <a:off x="4342057" y="1717143"/>
                <a:ext cx="5538567" cy="854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66B05-FCA8-6F42-BD4B-52BE2F84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057" y="1717143"/>
                <a:ext cx="5538567" cy="854529"/>
              </a:xfrm>
              <a:prstGeom prst="rect">
                <a:avLst/>
              </a:prstGeom>
              <a:blipFill>
                <a:blip r:embed="rId4"/>
                <a:stretch>
                  <a:fillRect l="-5479" t="-176471" b="-26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4880B1-15E3-A948-BB88-940DDA89A023}"/>
                  </a:ext>
                </a:extLst>
              </p:cNvPr>
              <p:cNvSpPr txBox="1"/>
              <p:nvPr/>
            </p:nvSpPr>
            <p:spPr>
              <a:xfrm>
                <a:off x="6032268" y="2780171"/>
                <a:ext cx="2573782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4880B1-15E3-A948-BB88-940DDA89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68" y="2780171"/>
                <a:ext cx="2573782" cy="394339"/>
              </a:xfrm>
              <a:prstGeom prst="rect">
                <a:avLst/>
              </a:prstGeom>
              <a:blipFill>
                <a:blip r:embed="rId5"/>
                <a:stretch>
                  <a:fillRect l="-1478" r="-98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D7FD72F-4FC5-A04C-9DE6-F9383B9D6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482421"/>
              </p:ext>
            </p:extLst>
          </p:nvPr>
        </p:nvGraphicFramePr>
        <p:xfrm>
          <a:off x="2120759" y="4738135"/>
          <a:ext cx="2237039" cy="463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6" r:id="rId6" imgW="25450800" imgH="5270500" progId="Equation.3">
                  <p:embed/>
                </p:oleObj>
              </mc:Choice>
              <mc:Fallback>
                <p:oleObj r:id="rId6" imgW="25450800" imgH="5270500" progId="Equation.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D564A3D-8804-484D-B5CA-964F13AEB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759" y="4738135"/>
                        <a:ext cx="2237039" cy="463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1B64C9-F983-444A-9984-F29E244F83C2}"/>
                  </a:ext>
                </a:extLst>
              </p:cNvPr>
              <p:cNvSpPr txBox="1"/>
              <p:nvPr/>
            </p:nvSpPr>
            <p:spPr>
              <a:xfrm>
                <a:off x="2120760" y="3620635"/>
                <a:ext cx="5644109" cy="911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𝑃𝐴𝑅𝑑𝑖𝑓𝑓𝑢𝑠𝑒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𝑃𝐴𝑅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𝑃𝐴𝑅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1B64C9-F983-444A-9984-F29E244F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60" y="3620635"/>
                <a:ext cx="5644109" cy="911468"/>
              </a:xfrm>
              <a:prstGeom prst="rect">
                <a:avLst/>
              </a:prstGeom>
              <a:blipFill>
                <a:blip r:embed="rId8"/>
                <a:stretch>
                  <a:fillRect l="-89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C4C24EB-FEEE-9040-8DBB-B0A49F52D5D8}"/>
              </a:ext>
            </a:extLst>
          </p:cNvPr>
          <p:cNvSpPr/>
          <p:nvPr/>
        </p:nvSpPr>
        <p:spPr>
          <a:xfrm>
            <a:off x="4678713" y="4845172"/>
            <a:ext cx="2357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fPAR_beam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fPAR_diff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DA6908-E41A-114A-A644-41C38809A089}"/>
              </a:ext>
            </a:extLst>
          </p:cNvPr>
          <p:cNvSpPr/>
          <p:nvPr/>
        </p:nvSpPr>
        <p:spPr>
          <a:xfrm>
            <a:off x="8803279" y="2742851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omega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FE3174-2210-8748-A02C-A00B71C35FAC}"/>
              </a:ext>
            </a:extLst>
          </p:cNvPr>
          <p:cNvSpPr/>
          <p:nvPr/>
        </p:nvSpPr>
        <p:spPr>
          <a:xfrm>
            <a:off x="8245435" y="3891703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0.8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alpha_PAR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A011C-03F1-B440-AC39-5B5158E3040C}"/>
              </a:ext>
            </a:extLst>
          </p:cNvPr>
          <p:cNvSpPr txBox="1"/>
          <p:nvPr/>
        </p:nvSpPr>
        <p:spPr>
          <a:xfrm>
            <a:off x="2120759" y="5764168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Scattered light is also computed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3A097C-FCE8-6841-874F-1170656D9840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3F410CC9-AFB3-7D43-A3B0-2F7888CF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7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48AA19-83BD-6745-8B7A-93CA30F0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359" y="192058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48A6D-FFCC-C249-813A-58B382978878}"/>
              </a:ext>
            </a:extLst>
          </p:cNvPr>
          <p:cNvSpPr txBox="1"/>
          <p:nvPr/>
        </p:nvSpPr>
        <p:spPr>
          <a:xfrm>
            <a:off x="2474919" y="-76202"/>
            <a:ext cx="7220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2. Leaf/Canopy boundary conductance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AC0E7-8236-3645-AE24-A016CE9E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7" y="720275"/>
            <a:ext cx="4660900" cy="3530600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647DD58-3092-DB4E-9283-795C7E500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508928"/>
              </p:ext>
            </p:extLst>
          </p:nvPr>
        </p:nvGraphicFramePr>
        <p:xfrm>
          <a:off x="2231641" y="4266915"/>
          <a:ext cx="7931520" cy="1940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r:id="rId4" imgW="68173600" imgH="16675100" progId="Equation.3">
                  <p:embed/>
                </p:oleObj>
              </mc:Choice>
              <mc:Fallback>
                <p:oleObj r:id="rId4" imgW="68173600" imgH="16675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2264494-F082-484B-AA06-3001B5068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641" y="4266915"/>
                        <a:ext cx="7931520" cy="1940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25B7C65-6F86-9348-995F-A6FA51008D5D}"/>
              </a:ext>
            </a:extLst>
          </p:cNvPr>
          <p:cNvSpPr/>
          <p:nvPr/>
        </p:nvSpPr>
        <p:spPr>
          <a:xfrm>
            <a:off x="7169697" y="333259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0.45   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z_ref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F4509-08FD-C346-AD29-5200A9AB33C2}"/>
              </a:ext>
            </a:extLst>
          </p:cNvPr>
          <p:cNvSpPr/>
          <p:nvPr/>
        </p:nvSpPr>
        <p:spPr>
          <a:xfrm>
            <a:off x="5080800" y="5654351"/>
            <a:ext cx="637953" cy="552893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509FB1-551D-3647-B8DE-8D04F294C3D6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616042" y="3701922"/>
            <a:ext cx="761678" cy="7632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5A59315-82B3-F24B-B4AB-671C1D2F9EDD}"/>
              </a:ext>
            </a:extLst>
          </p:cNvPr>
          <p:cNvSpPr/>
          <p:nvPr/>
        </p:nvSpPr>
        <p:spPr>
          <a:xfrm>
            <a:off x="7964525" y="5654350"/>
            <a:ext cx="637953" cy="552893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105F3-60DB-7146-9C73-ED987637D20A}"/>
              </a:ext>
            </a:extLst>
          </p:cNvPr>
          <p:cNvSpPr/>
          <p:nvPr/>
        </p:nvSpPr>
        <p:spPr>
          <a:xfrm>
            <a:off x="7013694" y="1366583"/>
            <a:ext cx="3663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d_factor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C&amp;Nfig5.5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0.1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zm_factor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C&amp;Nfig5.5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0.2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zh_factor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7.19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BC1D0-29CA-2F40-B2E2-4DF192E77C77}"/>
              </a:ext>
            </a:extLst>
          </p:cNvPr>
          <p:cNvSpPr/>
          <p:nvPr/>
        </p:nvSpPr>
        <p:spPr>
          <a:xfrm>
            <a:off x="6394969" y="795951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canopy_height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586E5A-0410-E940-AE0C-BB508F96E78B}"/>
              </a:ext>
            </a:extLst>
          </p:cNvPr>
          <p:cNvSpPr txBox="1"/>
          <p:nvPr/>
        </p:nvSpPr>
        <p:spPr>
          <a:xfrm>
            <a:off x="6503868" y="18744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6E1921-B294-194F-92EA-AA0A30F9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6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4A6CA-25D1-1049-8F77-E193EB84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215" y="847552"/>
            <a:ext cx="24765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6678D-A6DA-B848-A58B-6EBC2032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34" y="860252"/>
            <a:ext cx="3771900" cy="86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D72B14-8736-5C4A-BDD2-84C970E4C62B}"/>
              </a:ext>
            </a:extLst>
          </p:cNvPr>
          <p:cNvSpPr txBox="1"/>
          <p:nvPr/>
        </p:nvSpPr>
        <p:spPr>
          <a:xfrm>
            <a:off x="4418893" y="-76202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C3 Photosynthesis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1D29A-9EFB-9B40-8797-3660593CC2EC}"/>
              </a:ext>
            </a:extLst>
          </p:cNvPr>
          <p:cNvSpPr/>
          <p:nvPr/>
        </p:nvSpPr>
        <p:spPr>
          <a:xfrm>
            <a:off x="218858" y="3932535"/>
            <a:ext cx="5289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0.01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Rd_mult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Rd=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Rd_mult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Vcmax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1.85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Jmax_mult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ratio of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Jmax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to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Vcmax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0.80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thetaJ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curvature parameter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phiJ_sun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quantum yield, e-/photon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phiJ_shd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quantum yield, e-/photon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173C36-3A6A-2449-8372-EB57C0BC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333" y="2621409"/>
            <a:ext cx="4556010" cy="971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A3C3EB-C26E-CE4C-80F9-E533AEA5F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5" y="650846"/>
            <a:ext cx="3771900" cy="32816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90C502-7A80-1943-BF93-020586133C56}"/>
              </a:ext>
            </a:extLst>
          </p:cNvPr>
          <p:cNvGrpSpPr/>
          <p:nvPr/>
        </p:nvGrpSpPr>
        <p:grpSpPr>
          <a:xfrm>
            <a:off x="6989037" y="1848980"/>
            <a:ext cx="2825836" cy="444500"/>
            <a:chOff x="5999333" y="3796496"/>
            <a:chExt cx="2825836" cy="444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698CA8-CB41-714C-AEDF-E5D2D1424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9333" y="3796496"/>
              <a:ext cx="1536700" cy="444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9016A0-C03B-7B48-9B56-3B5A51A2151A}"/>
                </a:ext>
              </a:extLst>
            </p:cNvPr>
            <p:cNvSpPr txBox="1"/>
            <p:nvPr/>
          </p:nvSpPr>
          <p:spPr>
            <a:xfrm>
              <a:off x="7536034" y="3817412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= 0.5 </a:t>
              </a:r>
              <a:r>
                <a:rPr lang="en-US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cmax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646583-137D-3A49-9F63-60161CFB8019}"/>
                  </a:ext>
                </a:extLst>
              </p:cNvPr>
              <p:cNvSpPr txBox="1"/>
              <p:nvPr/>
            </p:nvSpPr>
            <p:spPr>
              <a:xfrm>
                <a:off x="6096000" y="3702530"/>
                <a:ext cx="5762347" cy="405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𝑁𝑟𝑢𝑏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𝑝𝑒𝑟𝑁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𝑟𝑢𝑏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646583-137D-3A49-9F63-60161CFB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02530"/>
                <a:ext cx="5762347" cy="405304"/>
              </a:xfrm>
              <a:prstGeom prst="rect">
                <a:avLst/>
              </a:prstGeom>
              <a:blipFill>
                <a:blip r:embed="rId7"/>
                <a:stretch>
                  <a:fillRect l="-881" t="-151515" r="-661" b="-2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ED5519-E0E1-1F48-8439-82147C7042B8}"/>
              </a:ext>
            </a:extLst>
          </p:cNvPr>
          <p:cNvSpPr txBox="1"/>
          <p:nvPr/>
        </p:nvSpPr>
        <p:spPr>
          <a:xfrm>
            <a:off x="6520380" y="4349973"/>
            <a:ext cx="529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kg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Nleaf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kg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Nleaf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kg Rub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Rub 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AC121-76FA-6140-AA4A-D2C59BB83A6D}"/>
              </a:ext>
            </a:extLst>
          </p:cNvPr>
          <p:cNvSpPr txBox="1"/>
          <p:nvPr/>
        </p:nvSpPr>
        <p:spPr>
          <a:xfrm>
            <a:off x="6562545" y="5050554"/>
            <a:ext cx="506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weight of Rubisco to its N content weight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= 7.16 kg Rub kg-1Nrub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9A7E11-3423-C14A-A3A3-B409E26FF234}"/>
              </a:ext>
            </a:extLst>
          </p:cNvPr>
          <p:cNvSpPr/>
          <p:nvPr/>
        </p:nvSpPr>
        <p:spPr>
          <a:xfrm>
            <a:off x="218858" y="54593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0.001815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Nleaf</a:t>
            </a:r>
            <a:endParaRPr lang="en-US" sz="16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0.2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Nrubisco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, proportion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DE25E8-050E-934B-A3D6-2E79355FE5A9}"/>
              </a:ext>
            </a:extLst>
          </p:cNvPr>
          <p:cNvSpPr/>
          <p:nvPr/>
        </p:nvSpPr>
        <p:spPr>
          <a:xfrm>
            <a:off x="218858" y="5204443"/>
            <a:ext cx="6343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3.6 act25, (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umol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mgRubisco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/min) Rubisco activity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D4417-D70D-034B-BE22-D3A3E938D15E}"/>
              </a:ext>
            </a:extLst>
          </p:cNvPr>
          <p:cNvSpPr txBox="1"/>
          <p:nvPr/>
        </p:nvSpPr>
        <p:spPr>
          <a:xfrm>
            <a:off x="6057511" y="5870903"/>
            <a:ext cx="542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parameters give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Vcmax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155.9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58954474-FE26-F946-9C2C-518AB4B9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1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/>
              <p:nvPr/>
            </p:nvSpPr>
            <p:spPr>
              <a:xfrm>
                <a:off x="530924" y="830087"/>
                <a:ext cx="2807755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4" y="830087"/>
                <a:ext cx="2807755" cy="398955"/>
              </a:xfrm>
              <a:prstGeom prst="rect">
                <a:avLst/>
              </a:prstGeom>
              <a:blipFill>
                <a:blip r:embed="rId2"/>
                <a:stretch>
                  <a:fillRect l="-134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/>
              <p:nvPr/>
            </p:nvSpPr>
            <p:spPr>
              <a:xfrm>
                <a:off x="530924" y="2500265"/>
                <a:ext cx="2499979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4" y="2500265"/>
                <a:ext cx="2499979" cy="425501"/>
              </a:xfrm>
              <a:prstGeom prst="rect">
                <a:avLst/>
              </a:prstGeom>
              <a:blipFill>
                <a:blip r:embed="rId3"/>
                <a:stretch>
                  <a:fillRect l="-50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2D8608-3FF5-A64C-B86B-D29CF61EDBE2}"/>
              </a:ext>
            </a:extLst>
          </p:cNvPr>
          <p:cNvSpPr txBox="1"/>
          <p:nvPr/>
        </p:nvSpPr>
        <p:spPr>
          <a:xfrm>
            <a:off x="3975066" y="774023"/>
            <a:ext cx="42418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declines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where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/>
              <p:nvPr/>
            </p:nvSpPr>
            <p:spPr>
              <a:xfrm>
                <a:off x="1526472" y="1293333"/>
                <a:ext cx="1927643" cy="105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472" y="1293333"/>
                <a:ext cx="1927643" cy="1054263"/>
              </a:xfrm>
              <a:prstGeom prst="rect">
                <a:avLst/>
              </a:prstGeom>
              <a:blipFill>
                <a:blip r:embed="rId4"/>
                <a:stretch>
                  <a:fillRect l="-261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AD72B14-8736-5C4A-BDD2-84C970E4C62B}"/>
              </a:ext>
            </a:extLst>
          </p:cNvPr>
          <p:cNvSpPr txBox="1"/>
          <p:nvPr/>
        </p:nvSpPr>
        <p:spPr>
          <a:xfrm>
            <a:off x="3835490" y="-31224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C4 Photosynthesis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FF65C8-7389-EF43-BC44-60BF5961BF04}"/>
              </a:ext>
            </a:extLst>
          </p:cNvPr>
          <p:cNvSpPr/>
          <p:nvPr/>
        </p:nvSpPr>
        <p:spPr>
          <a:xfrm>
            <a:off x="4284038" y="4820843"/>
            <a:ext cx="78099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60.0 Vcmax25, maximum Rubisco activity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100.0 Vpmax25, maximum PEP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carbolylase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activity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400.0 Jmax25, maximum electron transport rate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38.6 gammaStar25, compensation point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80.0 Kp25,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Michaelis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constant of PEP carboxylase for CO2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ubar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80.0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Vpr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, PEP regeneration rate,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8C1A-1042-074B-AE08-B9FD39ED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24" y="3752489"/>
            <a:ext cx="45847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E1ED9-F6DE-6B4F-A364-70AD87DCC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01" y="4824123"/>
            <a:ext cx="2743200" cy="825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79E5EE-D9B1-9F43-9C55-B546D6409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734" y="3619756"/>
            <a:ext cx="49149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1B59F-4952-F345-9A83-7FCBC1F63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106" y="607192"/>
            <a:ext cx="3030904" cy="2859930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9F5FB3C-F038-6545-AC9F-DA7559B9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4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16039-2C2E-5649-A81A-8D606C3B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81" y="782169"/>
            <a:ext cx="2152650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497A3-DDFC-AF4C-BB36-1B40DFF3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00" y="641592"/>
            <a:ext cx="5086350" cy="1085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B9137-BAD4-DD40-874D-2EB705A4FD30}"/>
              </a:ext>
            </a:extLst>
          </p:cNvPr>
          <p:cNvSpPr/>
          <p:nvPr/>
        </p:nvSpPr>
        <p:spPr>
          <a:xfrm>
            <a:off x="5984320" y="2144337"/>
            <a:ext cx="435824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11.211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leafAreaMax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 K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0.939134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initialLeafSize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A_pot_in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0.000495803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leafArea_Rate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//r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11024.02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dur_LeafExpansion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d_exp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SLA_max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SLA_max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71.1034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SLA_min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SLA_min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60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leaf_insertAngle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 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2.5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leaf_len_to_width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proportion_CD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//a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1970.534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phyllochron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phyllochron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13507.5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floweringTime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//TTF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0.96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Tbase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//Tb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4926.335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therm_plant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15.0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projectedArea_init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pot_size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//max projected area, cm2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0.43    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root_to_shoot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1.59   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leaf_to_stem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200B9-DBA8-314E-9171-CD34D8AD5E42}"/>
              </a:ext>
            </a:extLst>
          </p:cNvPr>
          <p:cNvSpPr txBox="1"/>
          <p:nvPr/>
        </p:nvSpPr>
        <p:spPr>
          <a:xfrm>
            <a:off x="2620983" y="-78924"/>
            <a:ext cx="688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4. Vegetative growth: Leaf (Brassica)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3E59C-5D91-BC47-BF1D-7D5BD74D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32" t="3491" r="22980" b="53651"/>
          <a:stretch/>
        </p:blipFill>
        <p:spPr>
          <a:xfrm>
            <a:off x="128052" y="505851"/>
            <a:ext cx="3443487" cy="3058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8FD79-D4A9-374D-AFB7-44196E9CA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197" y="6044372"/>
            <a:ext cx="41983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Wang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2019, Journal of Experimental Botany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C81B1-1856-9248-988E-B4D7EE50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6" y="3748173"/>
            <a:ext cx="2252667" cy="2533548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23DCE3-B607-7747-822C-58D7B340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0105" y="6438111"/>
            <a:ext cx="437478" cy="365125"/>
          </a:xfrm>
        </p:spPr>
        <p:txBody>
          <a:bodyPr/>
          <a:lstStyle/>
          <a:p>
            <a:fld id="{91F0548A-DCDE-D74A-8C25-9027406B1169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13366</TotalTime>
  <Words>1013</Words>
  <Application>Microsoft Macintosh PowerPoint</Application>
  <PresentationFormat>Widescreen</PresentationFormat>
  <Paragraphs>194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Menlo</vt:lpstr>
      <vt:lpstr>Symbol</vt:lpstr>
      <vt:lpstr>Office Theme</vt:lpstr>
      <vt:lpstr>Equation.3</vt:lpstr>
      <vt:lpstr>Equation</vt:lpstr>
      <vt:lpstr>Equation.DSMT4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GeoDsm</cp:lastModifiedBy>
  <cp:revision>187</cp:revision>
  <cp:lastPrinted>2019-09-13T12:31:32Z</cp:lastPrinted>
  <dcterms:created xsi:type="dcterms:W3CDTF">2018-08-25T14:56:34Z</dcterms:created>
  <dcterms:modified xsi:type="dcterms:W3CDTF">2021-01-04T18:12:46Z</dcterms:modified>
</cp:coreProperties>
</file>